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57" r:id="rId4"/>
    <p:sldId id="271" r:id="rId5"/>
    <p:sldId id="258" r:id="rId6"/>
    <p:sldId id="259" r:id="rId7"/>
    <p:sldId id="265" r:id="rId8"/>
    <p:sldId id="260" r:id="rId9"/>
    <p:sldId id="261" r:id="rId10"/>
    <p:sldId id="262" r:id="rId11"/>
    <p:sldId id="263" r:id="rId12"/>
    <p:sldId id="264" r:id="rId13"/>
    <p:sldId id="266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6" autoAdjust="0"/>
    <p:restoredTop sz="90901"/>
  </p:normalViewPr>
  <p:slideViewPr>
    <p:cSldViewPr>
      <p:cViewPr varScale="1">
        <p:scale>
          <a:sx n="84" d="100"/>
          <a:sy n="84" d="100"/>
        </p:scale>
        <p:origin x="67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211DD-08E0-448F-9B33-4928E6032279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9D36A-D90F-4E0E-8D10-F8ECD5EE3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87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9D36A-D90F-4E0E-8D10-F8ECD5EE3C3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9D36A-D90F-4E0E-8D10-F8ECD5EE3C3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66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Schools, doctors, lawyers,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9D36A-D90F-4E0E-8D10-F8ECD5EE3C3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27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9D36A-D90F-4E0E-8D10-F8ECD5EE3C3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9D36A-D90F-4E0E-8D10-F8ECD5EE3C3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828800"/>
            <a:ext cx="6400800" cy="19050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49488" y="4191000"/>
            <a:ext cx="5408612" cy="1752600"/>
          </a:xfrm>
        </p:spPr>
        <p:txBody>
          <a:bodyPr/>
          <a:lstStyle>
            <a:lvl1pPr marL="0" indent="0" algn="ctr">
              <a:buFont typeface="Wingdings" pitchFamily="1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3276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F469458-2D35-40DE-83CA-13016F5B7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0E944-9DDA-4FE8-9809-BA28B1ACDF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295400"/>
            <a:ext cx="17526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1295400"/>
            <a:ext cx="5105400" cy="4800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4C449-B3E3-4993-8ABE-E669E594D1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CCB14-B829-4309-B2FB-73D25D6E9D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464E4-51F3-4F67-9D18-00FD4454C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2667000"/>
            <a:ext cx="3429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667000"/>
            <a:ext cx="3429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1FCEE-3D29-46AF-B7C8-8D4309B869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40551-C58B-4F81-BE3B-96EF4BC24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CEA96-439E-44B2-8AC5-600A64164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FCE71-8C10-4E12-84A1-A90374425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8FF64-1E7B-4F10-A6BC-E21340D119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165EC-AF01-4E58-9967-8E948D3557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1295400"/>
            <a:ext cx="541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2667000"/>
            <a:ext cx="7010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3B8D7E-4B0F-4C00-95B5-A3F0764EAB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1" charset="2"/>
        <a:buChar char="ü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1" charset="2"/>
        <a:buChar char="ü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1" charset="2"/>
        <a:buChar char="ü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1" charset="2"/>
        <a:buChar char="ü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1" charset="2"/>
        <a:buChar char="ü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1" charset="2"/>
        <a:buChar char="ü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1" charset="2"/>
        <a:buChar char="ü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1" charset="2"/>
        <a:buChar char="ü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1" charset="2"/>
        <a:buChar char="ü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insider.com/business/article/Hundreds-of-critical-facilities-around-15734607.php" TargetMode="External"/><Relationship Id="rId2" Type="http://schemas.openxmlformats.org/officeDocument/2006/relationships/hyperlink" Target="https://www.jsonline.com/story/news/crime/2021/07/29/milwaukee-mom-daughters-found-murdered-after-police-911-mistake-amber-alert/7967178002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x7ULFSaMooA" TargetMode="External"/><Relationship Id="rId4" Type="http://schemas.openxmlformats.org/officeDocument/2006/relationships/hyperlink" Target="https://www.washingtonpost.com/investigations/pentagon-buries-evidence-of-125-billion-in-bureaucratic-waste/2016/12/05/e0668c76-9af6-11e6-a0ed-ab0774c1eaa5_story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dig around?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49488" y="4191000"/>
            <a:ext cx="5408612" cy="2133600"/>
          </a:xfrm>
        </p:spPr>
        <p:txBody>
          <a:bodyPr/>
          <a:lstStyle/>
          <a:p>
            <a:r>
              <a:rPr lang="en-US" dirty="0"/>
              <a:t>JRN275</a:t>
            </a:r>
          </a:p>
          <a:p>
            <a:r>
              <a:rPr lang="en-US" dirty="0"/>
              <a:t>Quinnipiac University</a:t>
            </a:r>
          </a:p>
          <a:p>
            <a:r>
              <a:rPr lang="en-US"/>
              <a:t>Fall 2023</a:t>
            </a:r>
            <a:endParaRPr lang="en-US" dirty="0"/>
          </a:p>
          <a:p>
            <a:r>
              <a:rPr lang="en-US" dirty="0"/>
              <a:t>Dr. Molly </a:t>
            </a:r>
            <a:r>
              <a:rPr lang="en-US" dirty="0" err="1"/>
              <a:t>Yanity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else may need investigative skills?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3429000"/>
            <a:ext cx="7010400" cy="2667000"/>
          </a:xfrm>
        </p:spPr>
        <p:txBody>
          <a:bodyPr/>
          <a:lstStyle/>
          <a:p>
            <a:pPr algn="ctr">
              <a:buFont typeface="Wingdings" pitchFamily="1" charset="2"/>
              <a:buNone/>
            </a:pPr>
            <a:r>
              <a:rPr lang="en-US">
                <a:solidFill>
                  <a:schemeClr val="tx2"/>
                </a:solidFill>
              </a:rPr>
              <a:t>Anyone who may need to know the background of a person, business, or other entity to further a project, operation, assignment successfully.</a:t>
            </a:r>
            <a:endParaRPr lang="en-US"/>
          </a:p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 &amp; laws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Reporters are not exempt from criminal and civil privacy and disclosure laws</a:t>
            </a:r>
          </a:p>
          <a:p>
            <a:r>
              <a:rPr lang="en-US"/>
              <a:t>Criminal issues: trespass, theft, extortion, bribery</a:t>
            </a:r>
          </a:p>
          <a:p>
            <a:r>
              <a:rPr lang="en-US"/>
              <a:t>Civil issues: libel, fraud, privacy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Anonymous tips (“</a:t>
            </a:r>
            <a:r>
              <a:rPr lang="en-US" b="1" dirty="0"/>
              <a:t>tipsters</a:t>
            </a:r>
            <a:r>
              <a:rPr lang="en-US" dirty="0"/>
              <a:t>”)</a:t>
            </a:r>
          </a:p>
          <a:p>
            <a:pPr lvl="1"/>
            <a:r>
              <a:rPr lang="en-US" dirty="0"/>
              <a:t>Disgruntled associates/victims</a:t>
            </a:r>
          </a:p>
          <a:p>
            <a:pPr lvl="1"/>
            <a:r>
              <a:rPr lang="en-US" dirty="0"/>
              <a:t>Leaks (intentional/unintentional)</a:t>
            </a:r>
          </a:p>
          <a:p>
            <a:pPr lvl="1"/>
            <a:r>
              <a:rPr lang="en-US" dirty="0"/>
              <a:t>Media peers</a:t>
            </a:r>
          </a:p>
          <a:p>
            <a:pPr lvl="1"/>
            <a:r>
              <a:rPr lang="en-US" dirty="0"/>
              <a:t>Related peers (detectives, other investigators)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Stories?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667000"/>
            <a:ext cx="7010400" cy="3962400"/>
          </a:xfrm>
        </p:spPr>
        <p:txBody>
          <a:bodyPr/>
          <a:lstStyle/>
          <a:p>
            <a:r>
              <a:rPr lang="en-US" dirty="0"/>
              <a:t>Current hot topics or controversial issues</a:t>
            </a:r>
          </a:p>
          <a:p>
            <a:r>
              <a:rPr lang="en-US" dirty="0"/>
              <a:t>Planned projects with peers</a:t>
            </a:r>
          </a:p>
          <a:p>
            <a:r>
              <a:rPr lang="en-US" dirty="0"/>
              <a:t>Commonly shared experiences</a:t>
            </a:r>
          </a:p>
          <a:p>
            <a:r>
              <a:rPr lang="en-US" dirty="0"/>
              <a:t>Anything with a perceived need for exposure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Study: </a:t>
            </a:r>
            <a:br>
              <a:rPr lang="en-US"/>
            </a:br>
            <a:r>
              <a:rPr lang="en-US"/>
              <a:t>Stories or Not?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3429000"/>
            <a:ext cx="7010400" cy="2667000"/>
          </a:xfrm>
        </p:spPr>
        <p:txBody>
          <a:bodyPr/>
          <a:lstStyle/>
          <a:p>
            <a:r>
              <a:rPr lang="en-US" dirty="0"/>
              <a:t>Case 1 - shot in the foot</a:t>
            </a:r>
          </a:p>
          <a:p>
            <a:r>
              <a:rPr lang="en-US" dirty="0"/>
              <a:t>Case 2 - jobs for votes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10139-8FFC-EE47-89A9-C94145067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1752600"/>
            <a:ext cx="6172200" cy="4343400"/>
          </a:xfrm>
        </p:spPr>
        <p:txBody>
          <a:bodyPr/>
          <a:lstStyle/>
          <a:p>
            <a:r>
              <a:rPr lang="en-US" dirty="0"/>
              <a:t>What is a journalist to you?</a:t>
            </a:r>
          </a:p>
          <a:p>
            <a:r>
              <a:rPr lang="en-US" dirty="0"/>
              <a:t>What do we do?</a:t>
            </a:r>
          </a:p>
          <a:p>
            <a:r>
              <a:rPr lang="en-US" dirty="0"/>
              <a:t>Why do we do it? </a:t>
            </a:r>
          </a:p>
        </p:txBody>
      </p:sp>
    </p:spTree>
    <p:extLst>
      <p:ext uri="{BB962C8B-B14F-4D97-AF65-F5344CB8AC3E}">
        <p14:creationId xmlns:p14="http://schemas.microsoft.com/office/powerpoint/2010/main" val="396350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journalism do?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667000"/>
            <a:ext cx="67818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Informs – on what? </a:t>
            </a:r>
          </a:p>
          <a:p>
            <a:pPr>
              <a:lnSpc>
                <a:spcPct val="90000"/>
              </a:lnSpc>
            </a:pPr>
            <a:r>
              <a:rPr lang="en-US" dirty="0"/>
              <a:t>Entertains </a:t>
            </a:r>
          </a:p>
          <a:p>
            <a:pPr>
              <a:lnSpc>
                <a:spcPct val="90000"/>
              </a:lnSpc>
            </a:pPr>
            <a:r>
              <a:rPr lang="en-US" dirty="0"/>
              <a:t>Offers perspectives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D4F2C-E568-7644-8668-9EBF7A442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7900" y="1600200"/>
            <a:ext cx="5410200" cy="1143000"/>
          </a:xfrm>
        </p:spPr>
        <p:txBody>
          <a:bodyPr/>
          <a:lstStyle/>
          <a:p>
            <a:r>
              <a:rPr lang="en-US" dirty="0"/>
              <a:t>What is investigative journalism &amp; what does it do?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C81A7-6CBE-254F-9632-FF221DE1E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3352800"/>
            <a:ext cx="7010400" cy="2743200"/>
          </a:xfrm>
        </p:spPr>
        <p:txBody>
          <a:bodyPr/>
          <a:lstStyle/>
          <a:p>
            <a:r>
              <a:rPr lang="en-US" sz="2400" dirty="0"/>
              <a:t>Uncovers information that would </a:t>
            </a:r>
            <a:r>
              <a:rPr lang="en-US" sz="2400" dirty="0">
                <a:hlinkClick r:id="rId2"/>
              </a:rPr>
              <a:t>not otherwise have been widely known</a:t>
            </a:r>
            <a:r>
              <a:rPr lang="en-US" sz="2400" dirty="0"/>
              <a:t>, may be of </a:t>
            </a:r>
            <a:r>
              <a:rPr lang="en-US" sz="2400" dirty="0">
                <a:hlinkClick r:id="rId3"/>
              </a:rPr>
              <a:t>benefit to the public well-being </a:t>
            </a:r>
            <a:r>
              <a:rPr lang="en-US" sz="2400" dirty="0"/>
              <a:t>and may </a:t>
            </a:r>
            <a:r>
              <a:rPr lang="en-US" sz="2400" dirty="0">
                <a:hlinkClick r:id="rId4"/>
              </a:rPr>
              <a:t>expose government or private fraud</a:t>
            </a:r>
            <a:r>
              <a:rPr lang="en-US" sz="2400" dirty="0"/>
              <a:t>, financial misconduct or </a:t>
            </a:r>
            <a:r>
              <a:rPr lang="en-US" sz="2400" dirty="0">
                <a:hlinkClick r:id="rId5"/>
              </a:rPr>
              <a:t>hazards to the public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5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Within our culture…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438400"/>
            <a:ext cx="7010400" cy="3657600"/>
          </a:xfrm>
        </p:spPr>
        <p:txBody>
          <a:bodyPr/>
          <a:lstStyle/>
          <a:p>
            <a:r>
              <a:rPr lang="en-US" dirty="0"/>
              <a:t>Media owners use investigative reporting as a tool to gain consumers and therefore revenue;</a:t>
            </a:r>
          </a:p>
          <a:p>
            <a:r>
              <a:rPr lang="en-US" dirty="0"/>
              <a:t>Investigative reporting is believed by many to be a </a:t>
            </a:r>
            <a:r>
              <a:rPr lang="en-US" b="1" dirty="0"/>
              <a:t>public service and is expected of the media</a:t>
            </a:r>
            <a:r>
              <a:rPr lang="en-US" dirty="0"/>
              <a:t>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Within our culture…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438400"/>
            <a:ext cx="7010400" cy="3657600"/>
          </a:xfrm>
        </p:spPr>
        <p:txBody>
          <a:bodyPr/>
          <a:lstStyle/>
          <a:p>
            <a:r>
              <a:rPr lang="en-US"/>
              <a:t>A cause-, passion- or mission-driven media organization will use investigative reporting;</a:t>
            </a:r>
          </a:p>
          <a:p>
            <a:r>
              <a:rPr lang="en-US"/>
              <a:t>Personal ambition on the part of the reporter may contribute to aggressive investigation.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Breaking vs. Investigating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Peeling back the layers</a:t>
            </a:r>
          </a:p>
          <a:p>
            <a:r>
              <a:rPr lang="en-US" b="1" dirty="0"/>
              <a:t>Second-day leads</a:t>
            </a:r>
          </a:p>
          <a:p>
            <a:r>
              <a:rPr lang="en-US" dirty="0"/>
              <a:t>Asking “Why?” vs. “What?”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0"/>
            <a:ext cx="5410200" cy="1143000"/>
          </a:xfrm>
        </p:spPr>
        <p:txBody>
          <a:bodyPr/>
          <a:lstStyle/>
          <a:p>
            <a:r>
              <a:rPr lang="en-US"/>
              <a:t>Who are investigative reporters?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3200400"/>
            <a:ext cx="7010400" cy="3200400"/>
          </a:xfrm>
        </p:spPr>
        <p:txBody>
          <a:bodyPr/>
          <a:lstStyle/>
          <a:p>
            <a:r>
              <a:rPr lang="en-US"/>
              <a:t>Beat and special reporters</a:t>
            </a:r>
          </a:p>
          <a:p>
            <a:r>
              <a:rPr lang="en-US"/>
              <a:t>Editors</a:t>
            </a:r>
          </a:p>
          <a:p>
            <a:r>
              <a:rPr lang="en-US"/>
              <a:t>Broadcasters</a:t>
            </a:r>
          </a:p>
          <a:p>
            <a:r>
              <a:rPr lang="en-US"/>
              <a:t>Photojournalists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else may need investigative skills?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Detectives and private investigators</a:t>
            </a:r>
          </a:p>
          <a:p>
            <a:r>
              <a:rPr lang="en-US" dirty="0"/>
              <a:t>Marketing specialists</a:t>
            </a:r>
          </a:p>
          <a:p>
            <a:r>
              <a:rPr lang="en-US" dirty="0"/>
              <a:t>PR practitioners</a:t>
            </a:r>
          </a:p>
          <a:p>
            <a:r>
              <a:rPr lang="en-US" dirty="0"/>
              <a:t>Financial officers</a:t>
            </a:r>
          </a:p>
          <a:p>
            <a:r>
              <a:rPr lang="en-US" dirty="0"/>
              <a:t>Investment counselors</a:t>
            </a:r>
          </a:p>
          <a:p>
            <a:r>
              <a:rPr lang="en-US" dirty="0"/>
              <a:t>Parents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ECDB96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4EAC9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ECDB96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4EAC9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ECDB96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4EAC9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ECDB96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F4EAC9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</TotalTime>
  <Words>358</Words>
  <Application>Microsoft Macintosh PowerPoint</Application>
  <PresentationFormat>On-screen Show (4:3)</PresentationFormat>
  <Paragraphs>62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Calibri</vt:lpstr>
      <vt:lpstr>Wingdings</vt:lpstr>
      <vt:lpstr>Blank Presentation</vt:lpstr>
      <vt:lpstr>Why dig around? </vt:lpstr>
      <vt:lpstr>PowerPoint Presentation</vt:lpstr>
      <vt:lpstr>What does journalism do? </vt:lpstr>
      <vt:lpstr>What is investigative journalism &amp; what does it do? </vt:lpstr>
      <vt:lpstr>Within our culture…</vt:lpstr>
      <vt:lpstr>Within our culture…</vt:lpstr>
      <vt:lpstr>Breaking vs. Investigating</vt:lpstr>
      <vt:lpstr>Who are investigative reporters?</vt:lpstr>
      <vt:lpstr>Who else may need investigative skills?</vt:lpstr>
      <vt:lpstr>Who else may need investigative skills?</vt:lpstr>
      <vt:lpstr>Investigation &amp; laws</vt:lpstr>
      <vt:lpstr>Informants</vt:lpstr>
      <vt:lpstr>What Stories?</vt:lpstr>
      <vt:lpstr>Case Study:  Stories or Not?</vt:lpstr>
    </vt:vector>
  </TitlesOfParts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Dig Around?</dc:title>
  <dc:creator>Molly Yanity</dc:creator>
  <cp:lastModifiedBy>Yanity, Molly K. Prof.</cp:lastModifiedBy>
  <cp:revision>28</cp:revision>
  <cp:lastPrinted>1904-01-01T00:00:00Z</cp:lastPrinted>
  <dcterms:created xsi:type="dcterms:W3CDTF">1904-01-01T00:00:00Z</dcterms:created>
  <dcterms:modified xsi:type="dcterms:W3CDTF">2023-08-31T11:41:40Z</dcterms:modified>
</cp:coreProperties>
</file>